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58" y="-8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B4133-DC78-0C88-C2F7-85FFFA67DD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F85BAC-5FCA-D5DD-497E-8D9E0EF688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C75DB6-D255-0309-ADEC-48CBA1F94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FD8C-4A71-4A14-BFE5-4010ED15E856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9A609-227F-47BF-3504-1B2195473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D8ACBB-194E-D77D-AAEA-A6DE24F26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DD20C-7E7B-49F8-BA5F-356B167D3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136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0B1EA-31DF-69EC-F2D0-3E7F844B1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0CF9E9-818F-A673-1505-A02DAB7A9C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35088-1223-BEF6-C3FB-052D10754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FD8C-4A71-4A14-BFE5-4010ED15E856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F00725-FE3E-4177-370B-73F189F3B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4C530-5CC5-C064-C252-83483FA9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DD20C-7E7B-49F8-BA5F-356B167D3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759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38696A-E6FD-77E4-03C2-D448E5D9CA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51DC42-32B3-66F0-C0B8-D959931951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759DE-B359-1025-70A6-F771B83A3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FD8C-4A71-4A14-BFE5-4010ED15E856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F0CC23-F6D1-4E1C-28E2-60C17992A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9B3EA4-E058-AD71-E179-2E12267B0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DD20C-7E7B-49F8-BA5F-356B167D3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377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B3010-7124-A4D3-A158-98375D4D6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976E23-9A88-71C7-8210-385E38302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EABB31-D77A-82ED-CF4B-CF0CE1BC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FD8C-4A71-4A14-BFE5-4010ED15E856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7C2620-8151-3A4F-688D-1A38253CD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0D7BE6-A8E4-C926-9E7B-64E0BFA38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DD20C-7E7B-49F8-BA5F-356B167D3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295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DC75-B981-E9B1-E933-642F9E597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808B42-6A8B-E1B7-0748-A6D5EC2D47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04C785-A843-3E63-3EA1-3D22CDD0C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FD8C-4A71-4A14-BFE5-4010ED15E856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92140A-C3A3-35C4-DC5D-BFC1BAFAA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6A7C1D-65D7-C4D0-9860-B621CB881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DD20C-7E7B-49F8-BA5F-356B167D3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650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69CA2-79FD-9328-46C4-E6438580D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99AF0-0FE6-6FF1-D8E4-4A1BFDFF06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3DDF7E-ABBE-158A-71FA-BEB2858537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5A4E90-7DD2-37C2-7850-03BE0BB03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FD8C-4A71-4A14-BFE5-4010ED15E856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B3770A-C98C-09D9-790B-9E5337124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19333-6824-C412-9F4E-63B6B4A2C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DD20C-7E7B-49F8-BA5F-356B167D3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188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DE97B-CD88-843D-3409-B7F3EC186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BD79DF-DA08-3506-767D-33251F4449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D30EBF-6142-F5FA-5C80-DB8C1701F1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CB44BC-2C96-C47E-7800-D3D9017774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6B27C3-A933-17E9-E2E5-F43435E5CD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0810FB-BC30-A25B-A5F6-B9A2DE48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FD8C-4A71-4A14-BFE5-4010ED15E856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381FCF-62D2-E29A-E2AB-1D0C53FC2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745A57-72B8-F926-CCF0-E00376AB9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DD20C-7E7B-49F8-BA5F-356B167D3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226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14557-9847-D1A4-0417-C3DA3BA54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E9D794-AD8A-C890-782C-DB433D0A8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FD8C-4A71-4A14-BFE5-4010ED15E856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D2420A-3C6B-B6A0-0DE2-72DC9C76B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08D7E8-AFD6-FCBD-1E34-34D865DD2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DD20C-7E7B-49F8-BA5F-356B167D3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141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64EA6A-C036-C581-0D27-119B16EF7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FD8C-4A71-4A14-BFE5-4010ED15E856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0E492C-27F1-6B84-F771-48EF3F109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4B0893-D9C7-A49C-BB81-919490772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DD20C-7E7B-49F8-BA5F-356B167D3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430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4A355-31E9-DB35-32A1-7B3C6DAAB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6AB4F-417B-8AE2-662D-C22265CEF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AAA265-4C3C-28EA-1A59-801F764D15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22EBC0-D986-1429-DD26-39A361D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FD8C-4A71-4A14-BFE5-4010ED15E856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62ED68-D429-9A18-88E3-49926B632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FF0711-04B8-3D0F-B46E-61B0F88F1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DD20C-7E7B-49F8-BA5F-356B167D3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763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94000-B918-218A-8E1A-CA884D610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5C75EE-DAC2-383B-18A4-2DA34BAC63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8F3686-D727-12C5-8376-42D6BDFB8C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07972F-457C-A54B-40D5-F5D10F6D9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FD8C-4A71-4A14-BFE5-4010ED15E856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26A193-3FB9-EBFC-F3ED-483BE336D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A166C9-A44F-E1D1-B7F7-30EEABCE1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ADD20C-7E7B-49F8-BA5F-356B167D3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8513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0160E-5882-B21F-7053-ACB5C9402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A9BB8A-3219-3070-50EC-C9D249A40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CD62E-F124-8FC3-1952-7E51D7FBC6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89FD8C-4A71-4A14-BFE5-4010ED15E856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D5518F-58BD-4103-A6DC-7D72EB744C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725C21-7664-73AF-7D9D-895ED6F5D9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ADD20C-7E7B-49F8-BA5F-356B167D37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577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98AADA2-462D-915E-F438-43FE9201A6A2}"/>
              </a:ext>
            </a:extLst>
          </p:cNvPr>
          <p:cNvSpPr/>
          <p:nvPr/>
        </p:nvSpPr>
        <p:spPr>
          <a:xfrm>
            <a:off x="1" y="0"/>
            <a:ext cx="12191999" cy="13716000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bg1">
                  <a:alpha val="0"/>
                </a:schemeClr>
              </a:gs>
              <a:gs pos="51000">
                <a:srgbClr val="24368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F874BBA-0904-ED4D-DE9F-200473954DC6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s-Latn-BA" dirty="0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52F640E3-A3E8-EDFC-0EB9-9BABD054DC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485876" y="2817584"/>
            <a:ext cx="1220245" cy="1222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BC35CCF-52FC-D83E-F7B3-FD53EF20DA71}"/>
              </a:ext>
            </a:extLst>
          </p:cNvPr>
          <p:cNvSpPr txBox="1"/>
          <p:nvPr/>
        </p:nvSpPr>
        <p:spPr>
          <a:xfrm>
            <a:off x="2401823" y="9048982"/>
            <a:ext cx="7388352" cy="993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400" dirty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rPr>
              <a:t>Analog Computer</a:t>
            </a:r>
            <a:r>
              <a:rPr lang="en-BA" sz="6600" dirty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rPr>
              <a:t>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>
                <a:extLst>
                  <a:ext uri="{FF2B5EF4-FFF2-40B4-BE49-F238E27FC236}">
                    <a16:creationId xmlns:a16="http://schemas.microsoft.com/office/drawing/2014/main" id="{80FC6DC6-80E2-1A10-1050-8FC664A4AE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4168727"/>
                  </p:ext>
                </p:extLst>
              </p:nvPr>
            </p:nvGraphicFramePr>
            <p:xfrm rot="5400000">
              <a:off x="5149723" y="10531873"/>
              <a:ext cx="2068146" cy="10492986"/>
            </p:xfrm>
            <a:graphic>
              <a:graphicData uri="http://schemas.microsoft.com/office/drawing/2017/model3d">
                <am3d:model3d r:embed="rId3">
                  <am3d:spPr>
                    <a:xfrm rot="5400000">
                      <a:off x="0" y="0"/>
                      <a:ext cx="2068146" cy="10492986"/>
                    </a:xfrm>
                    <a:prstGeom prst="rect">
                      <a:avLst/>
                    </a:prstGeom>
                  </am3d:spPr>
                  <am3d:camera>
                    <am3d:pos x="0" y="0" z="525486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775063" d="1000000"/>
                    <am3d:preTrans dx="13257" dy="-18048762" dz="444858"/>
                    <am3d:scale>
                      <am3d:sx n="1000000" d="1000000"/>
                      <am3d:sy n="1000000" d="1000000"/>
                      <am3d:sz n="1000000" d="1000000"/>
                    </am3d:scale>
                    <am3d:rot ax="521491" ay="4227855" az="49188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105125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>
                <a:extLst>
                  <a:ext uri="{FF2B5EF4-FFF2-40B4-BE49-F238E27FC236}">
                    <a16:creationId xmlns:a16="http://schemas.microsoft.com/office/drawing/2014/main" id="{80FC6DC6-80E2-1A10-1050-8FC664A4AE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5400000">
                <a:off x="5149723" y="10531873"/>
                <a:ext cx="2068146" cy="104929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>
                <a:extLst>
                  <a:ext uri="{FF2B5EF4-FFF2-40B4-BE49-F238E27FC236}">
                    <a16:creationId xmlns:a16="http://schemas.microsoft.com/office/drawing/2014/main" id="{84D3D318-A700-D76D-BB62-1C50FA48341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8019634"/>
                  </p:ext>
                </p:extLst>
              </p:nvPr>
            </p:nvGraphicFramePr>
            <p:xfrm rot="5400000">
              <a:off x="4878011" y="12145825"/>
              <a:ext cx="2435978" cy="10149904"/>
            </p:xfrm>
            <a:graphic>
              <a:graphicData uri="http://schemas.microsoft.com/office/drawing/2017/model3d">
                <am3d:model3d r:embed="rId3">
                  <am3d:spPr>
                    <a:xfrm rot="5400000">
                      <a:off x="0" y="0"/>
                      <a:ext cx="2435978" cy="10149904"/>
                    </a:xfrm>
                    <a:prstGeom prst="rect">
                      <a:avLst/>
                    </a:prstGeom>
                  </am3d:spPr>
                  <am3d:camera>
                    <am3d:pos x="0" y="0" z="525486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775063" d="1000000"/>
                    <am3d:preTrans dx="13257" dy="-18048762" dz="444858"/>
                    <am3d:scale>
                      <am3d:sx n="1000000" d="1000000"/>
                      <am3d:sy n="1000000" d="1000000"/>
                      <am3d:sz n="1000000" d="1000000"/>
                    </am3d:scale>
                    <am3d:rot ax="10775108" ay="-4256557" az="-10776462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073352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>
                <a:extLst>
                  <a:ext uri="{FF2B5EF4-FFF2-40B4-BE49-F238E27FC236}">
                    <a16:creationId xmlns:a16="http://schemas.microsoft.com/office/drawing/2014/main" id="{84D3D318-A700-D76D-BB62-1C50FA48341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5400000">
                <a:off x="4878011" y="12145825"/>
                <a:ext cx="2435978" cy="10149904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98EA22C8-1B50-F771-E352-BAA3CE6C66F3}"/>
              </a:ext>
            </a:extLst>
          </p:cNvPr>
          <p:cNvSpPr txBox="1"/>
          <p:nvPr/>
        </p:nvSpPr>
        <p:spPr>
          <a:xfrm>
            <a:off x="2401823" y="9947277"/>
            <a:ext cx="7388352" cy="1045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3600" b="1" dirty="0">
                <a:solidFill>
                  <a:schemeClr val="bg1"/>
                </a:solidFill>
                <a:latin typeface="Poppins SemiBold" pitchFamily="2" charset="77"/>
                <a:cs typeface="Poppins SemiBold" pitchFamily="2" charset="77"/>
              </a:rPr>
              <a:t>EN2091 - Laboratory Practice and Projects</a:t>
            </a:r>
            <a:r>
              <a:rPr lang="en-BA" sz="3600" b="1" dirty="0">
                <a:solidFill>
                  <a:schemeClr val="bg1"/>
                </a:solidFill>
                <a:latin typeface="Poppins SemiBold" pitchFamily="2" charset="77"/>
                <a:cs typeface="Poppins SemiBold" pitchFamily="2" charset="77"/>
              </a:rPr>
              <a:t>.</a:t>
            </a:r>
            <a:endParaRPr lang="en-BA" sz="8800" b="1" dirty="0">
              <a:solidFill>
                <a:schemeClr val="bg1"/>
              </a:solidFill>
              <a:latin typeface="Poppins SemiBold" pitchFamily="2" charset="77"/>
              <a:cs typeface="Poppins SemiBol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24545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0"/>
    </mc:Choice>
    <mc:Fallback>
      <p:transition spd="slow" advClick="0" advTm="1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83C9021-2BE6-4872-6528-3F95E9C08A13}"/>
              </a:ext>
            </a:extLst>
          </p:cNvPr>
          <p:cNvSpPr/>
          <p:nvPr/>
        </p:nvSpPr>
        <p:spPr>
          <a:xfrm>
            <a:off x="1" y="-6858000"/>
            <a:ext cx="12191999" cy="13716000"/>
          </a:xfrm>
          <a:prstGeom prst="rect">
            <a:avLst/>
          </a:prstGeom>
          <a:gradFill>
            <a:gsLst>
              <a:gs pos="0">
                <a:schemeClr val="tx1"/>
              </a:gs>
              <a:gs pos="99000">
                <a:schemeClr val="bg1">
                  <a:alpha val="0"/>
                </a:schemeClr>
              </a:gs>
              <a:gs pos="51000">
                <a:srgbClr val="24368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EB3991-D38C-ADAC-5B97-428A81141C12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s-Latn-B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A77D38-1BD7-3784-D8C2-B99D2E547717}"/>
              </a:ext>
            </a:extLst>
          </p:cNvPr>
          <p:cNvSpPr txBox="1"/>
          <p:nvPr/>
        </p:nvSpPr>
        <p:spPr>
          <a:xfrm>
            <a:off x="2401823" y="323969"/>
            <a:ext cx="7388352" cy="993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BA" sz="2400" dirty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rPr>
              <a:t>Analog Computer</a:t>
            </a:r>
            <a:r>
              <a:rPr lang="en-BA" sz="6600" dirty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rPr>
              <a:t>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>
                <a:extLst>
                  <a:ext uri="{FF2B5EF4-FFF2-40B4-BE49-F238E27FC236}">
                    <a16:creationId xmlns:a16="http://schemas.microsoft.com/office/drawing/2014/main" id="{84FDAACF-B0C6-339E-67C0-97ABDB7B958B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 rot="5400000">
              <a:off x="5149723" y="-1690243"/>
              <a:ext cx="2068146" cy="10492986"/>
            </p:xfrm>
            <a:graphic>
              <a:graphicData uri="http://schemas.microsoft.com/office/drawing/2017/model3d">
                <am3d:model3d r:embed="rId2">
                  <am3d:spPr>
                    <a:xfrm rot="5400000">
                      <a:off x="0" y="0"/>
                      <a:ext cx="2068146" cy="10492986"/>
                    </a:xfrm>
                    <a:prstGeom prst="rect">
                      <a:avLst/>
                    </a:prstGeom>
                  </am3d:spPr>
                  <am3d:camera>
                    <am3d:pos x="0" y="0" z="525486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775063" d="1000000"/>
                    <am3d:preTrans dx="13257" dy="-18048762" dz="444858"/>
                    <am3d:scale>
                      <am3d:sx n="1000000" d="1000000"/>
                      <am3d:sy n="1000000" d="1000000"/>
                      <am3d:sz n="1000000" d="1000000"/>
                    </am3d:scale>
                    <am3d:rot ax="521491" ay="4227855" az="49188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105125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>
                <a:extLst>
                  <a:ext uri="{FF2B5EF4-FFF2-40B4-BE49-F238E27FC236}">
                    <a16:creationId xmlns:a16="http://schemas.microsoft.com/office/drawing/2014/main" id="{84FDAACF-B0C6-339E-67C0-97ABDB7B958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5400000">
                <a:off x="5149723" y="-1690243"/>
                <a:ext cx="2068146" cy="104929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8BEAB95D-0B6B-A433-687A-F0477111727C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 rot="5400000">
              <a:off x="4878011" y="-76291"/>
              <a:ext cx="2435978" cy="10149904"/>
            </p:xfrm>
            <a:graphic>
              <a:graphicData uri="http://schemas.microsoft.com/office/drawing/2017/model3d">
                <am3d:model3d r:embed="rId2">
                  <am3d:spPr>
                    <a:xfrm rot="5400000">
                      <a:off x="0" y="0"/>
                      <a:ext cx="2435978" cy="10149904"/>
                    </a:xfrm>
                    <a:prstGeom prst="rect">
                      <a:avLst/>
                    </a:prstGeom>
                  </am3d:spPr>
                  <am3d:camera>
                    <am3d:pos x="0" y="0" z="525486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775063" d="1000000"/>
                    <am3d:preTrans dx="13257" dy="-18048762" dz="444858"/>
                    <am3d:scale>
                      <am3d:sx n="1000000" d="1000000"/>
                      <am3d:sy n="1000000" d="1000000"/>
                      <am3d:sz n="1000000" d="1000000"/>
                    </am3d:scale>
                    <am3d:rot ax="10775108" ay="-4256557" az="-10776462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073352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8BEAB95D-0B6B-A433-687A-F0477111727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5400000">
                <a:off x="4878011" y="-76291"/>
                <a:ext cx="2435978" cy="10149904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C58EE060-D4C6-1EAF-5678-361A5A65FF0E}"/>
              </a:ext>
            </a:extLst>
          </p:cNvPr>
          <p:cNvSpPr txBox="1"/>
          <p:nvPr/>
        </p:nvSpPr>
        <p:spPr>
          <a:xfrm>
            <a:off x="2401823" y="1222264"/>
            <a:ext cx="7388352" cy="1045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3600" b="1" dirty="0">
                <a:solidFill>
                  <a:schemeClr val="bg1"/>
                </a:solidFill>
                <a:latin typeface="Poppins SemiBold" pitchFamily="2" charset="77"/>
                <a:cs typeface="Poppins SemiBold" pitchFamily="2" charset="77"/>
              </a:rPr>
              <a:t>EN2091 - Laboratory Practice and Projects.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D973E8AD-2DA8-0AB8-2E53-7F4E5B8CF3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4583" y="-3982657"/>
            <a:ext cx="1222831" cy="1222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97079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00">
        <p159:morph option="byObject"/>
      </p:transition>
    </mc:Choice>
    <mc:Fallback>
      <p:transition spd="slow" advClick="0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1D4149D-8F36-241E-63D3-AC28D711F2B0}"/>
              </a:ext>
            </a:extLst>
          </p:cNvPr>
          <p:cNvSpPr/>
          <p:nvPr/>
        </p:nvSpPr>
        <p:spPr>
          <a:xfrm>
            <a:off x="1" y="-14408380"/>
            <a:ext cx="12191999" cy="13716000"/>
          </a:xfrm>
          <a:prstGeom prst="rect">
            <a:avLst/>
          </a:prstGeom>
          <a:gradFill>
            <a:gsLst>
              <a:gs pos="100000">
                <a:schemeClr val="bg1"/>
              </a:gs>
              <a:gs pos="51000">
                <a:srgbClr val="24368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20C531-6312-18E4-2B17-8B2A44E1C1C2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s-Latn-B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AFEEB4-AF87-08CE-BDCB-08EC34253244}"/>
              </a:ext>
            </a:extLst>
          </p:cNvPr>
          <p:cNvSpPr txBox="1"/>
          <p:nvPr/>
        </p:nvSpPr>
        <p:spPr>
          <a:xfrm>
            <a:off x="2401823" y="-2713413"/>
            <a:ext cx="7388352" cy="9768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BA" sz="2400" dirty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rPr>
              <a:t>Analog Computer </a:t>
            </a:r>
            <a:r>
              <a:rPr lang="en-BA" sz="6600" dirty="0">
                <a:solidFill>
                  <a:schemeClr val="bg1"/>
                </a:solidFill>
                <a:latin typeface="Poppins Light" pitchFamily="2" charset="77"/>
                <a:cs typeface="Poppins Light" pitchFamily="2" charset="77"/>
              </a:rPr>
              <a:t>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>
                <a:extLst>
                  <a:ext uri="{FF2B5EF4-FFF2-40B4-BE49-F238E27FC236}">
                    <a16:creationId xmlns:a16="http://schemas.microsoft.com/office/drawing/2014/main" id="{69B3353C-9281-B319-CB25-B5B14F6754B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84798282"/>
                  </p:ext>
                </p:extLst>
              </p:nvPr>
            </p:nvGraphicFramePr>
            <p:xfrm>
              <a:off x="3786267" y="3509835"/>
              <a:ext cx="4619462" cy="938740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619462" cy="9387402"/>
                    </a:xfrm>
                    <a:prstGeom prst="rect">
                      <a:avLst/>
                    </a:prstGeom>
                  </am3d:spPr>
                  <am3d:camera>
                    <am3d:pos x="0" y="0" z="525486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775063" d="1000000"/>
                    <am3d:preTrans dx="13257" dy="-18048762" dz="444858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105125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>
                <a:extLst>
                  <a:ext uri="{FF2B5EF4-FFF2-40B4-BE49-F238E27FC236}">
                    <a16:creationId xmlns:a16="http://schemas.microsoft.com/office/drawing/2014/main" id="{69B3353C-9281-B319-CB25-B5B14F6754B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86267" y="3509835"/>
                <a:ext cx="4619462" cy="938740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ACB5D451-13AB-AC10-C3AF-8711817E102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54714665"/>
                  </p:ext>
                </p:extLst>
              </p:nvPr>
            </p:nvGraphicFramePr>
            <p:xfrm rot="5400000">
              <a:off x="4878011" y="8325665"/>
              <a:ext cx="2435978" cy="10149904"/>
            </p:xfrm>
            <a:graphic>
              <a:graphicData uri="http://schemas.microsoft.com/office/drawing/2017/model3d">
                <am3d:model3d r:embed="rId2">
                  <am3d:spPr>
                    <a:xfrm rot="5400000">
                      <a:off x="0" y="0"/>
                      <a:ext cx="2435978" cy="10149904"/>
                    </a:xfrm>
                    <a:prstGeom prst="rect">
                      <a:avLst/>
                    </a:prstGeom>
                  </am3d:spPr>
                  <am3d:camera>
                    <am3d:pos x="0" y="0" z="525486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775063" d="1000000"/>
                    <am3d:preTrans dx="13257" dy="-18048762" dz="444858"/>
                    <am3d:scale>
                      <am3d:sx n="1000000" d="1000000"/>
                      <am3d:sy n="1000000" d="1000000"/>
                      <am3d:sz n="1000000" d="1000000"/>
                    </am3d:scale>
                    <am3d:rot ax="10775108" ay="-4256557" az="-10776462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073352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ACB5D451-13AB-AC10-C3AF-8711817E102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5400000">
                <a:off x="4878011" y="8325665"/>
                <a:ext cx="2435978" cy="10149904"/>
              </a:xfrm>
              <a:prstGeom prst="rect">
                <a:avLst/>
              </a:prstGeom>
            </p:spPr>
          </p:pic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69F33CAB-43FE-7205-967D-C5DC422C93B3}"/>
              </a:ext>
            </a:extLst>
          </p:cNvPr>
          <p:cNvSpPr txBox="1"/>
          <p:nvPr/>
        </p:nvSpPr>
        <p:spPr>
          <a:xfrm>
            <a:off x="2401823" y="-1815118"/>
            <a:ext cx="7388352" cy="1045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3600" b="1" dirty="0">
                <a:solidFill>
                  <a:schemeClr val="bg1"/>
                </a:solidFill>
                <a:latin typeface="Poppins SemiBold" pitchFamily="2" charset="77"/>
                <a:cs typeface="Poppins SemiBold" pitchFamily="2" charset="77"/>
              </a:rPr>
              <a:t>EN2091 - Laboratory Practice and Projects.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25C2AFCD-0108-1824-B0C2-134944119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485876" y="-3982657"/>
            <a:ext cx="1220245" cy="1222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B65F296-AB72-2909-4150-CF809A67231E}"/>
              </a:ext>
            </a:extLst>
          </p:cNvPr>
          <p:cNvSpPr txBox="1"/>
          <p:nvPr/>
        </p:nvSpPr>
        <p:spPr>
          <a:xfrm>
            <a:off x="1664066" y="891479"/>
            <a:ext cx="88638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lnSpc>
                <a:spcPct val="85000"/>
              </a:lnSpc>
              <a:defRPr sz="3600" b="1">
                <a:solidFill>
                  <a:schemeClr val="bg1"/>
                </a:solidFill>
                <a:latin typeface="Poppins SemiBold" pitchFamily="2" charset="77"/>
                <a:cs typeface="Poppins SemiBold" pitchFamily="2" charset="77"/>
              </a:defRPr>
            </a:lvl1pPr>
          </a:lstStyle>
          <a:p>
            <a:pPr>
              <a:lnSpc>
                <a:spcPct val="100000"/>
              </a:lnSpc>
            </a:pPr>
            <a:r>
              <a:rPr lang="en-GB" sz="4800" b="0" dirty="0">
                <a:gradFill flip="none" rotWithShape="1">
                  <a:gsLst>
                    <a:gs pos="68000">
                      <a:srgbClr val="FA6B01"/>
                    </a:gs>
                    <a:gs pos="46000">
                      <a:srgbClr val="E471E7"/>
                    </a:gs>
                    <a:gs pos="27000">
                      <a:srgbClr val="A887FD"/>
                    </a:gs>
                    <a:gs pos="0">
                      <a:srgbClr val="00A3F8"/>
                    </a:gs>
                  </a:gsLst>
                  <a:lin ang="0" scaled="1"/>
                  <a:tileRect/>
                </a:gradFill>
                <a:latin typeface="Poppins Medium" pitchFamily="2" charset="77"/>
                <a:cs typeface="Poppins Medium" pitchFamily="2" charset="77"/>
              </a:rPr>
              <a:t>Analog Computing.</a:t>
            </a:r>
          </a:p>
          <a:p>
            <a:pPr>
              <a:lnSpc>
                <a:spcPct val="100000"/>
              </a:lnSpc>
            </a:pPr>
            <a:r>
              <a:rPr lang="en-GB" sz="4800" b="0" dirty="0">
                <a:solidFill>
                  <a:schemeClr val="tx1"/>
                </a:solidFill>
                <a:latin typeface="Poppins Medium" pitchFamily="2" charset="77"/>
                <a:cs typeface="Poppins Medium" pitchFamily="2" charset="77"/>
              </a:rPr>
              <a:t>Precision in every operation.</a:t>
            </a:r>
            <a:endParaRPr lang="en-BA" sz="4800" b="0" dirty="0">
              <a:solidFill>
                <a:schemeClr val="tx1"/>
              </a:solidFill>
              <a:latin typeface="Poppins Medium" pitchFamily="2" charset="77"/>
              <a:cs typeface="Poppins Medium" pitchFamily="2" charset="7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2B46B7-3D4A-0734-F1EA-2E12C6A97E24}"/>
              </a:ext>
            </a:extLst>
          </p:cNvPr>
          <p:cNvSpPr txBox="1"/>
          <p:nvPr/>
        </p:nvSpPr>
        <p:spPr>
          <a:xfrm>
            <a:off x="2401824" y="2653570"/>
            <a:ext cx="7388352" cy="242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GB" sz="1100" dirty="0">
                <a:solidFill>
                  <a:schemeClr val="bg2">
                    <a:lumMod val="75000"/>
                  </a:schemeClr>
                </a:solidFill>
                <a:latin typeface="Poppins Light" pitchFamily="2" charset="77"/>
                <a:cs typeface="Poppins Light" pitchFamily="2" charset="77"/>
              </a:rPr>
              <a:t>Co</a:t>
            </a:r>
            <a:r>
              <a:rPr lang="en-BA" sz="1100" dirty="0">
                <a:solidFill>
                  <a:schemeClr val="bg2">
                    <a:lumMod val="75000"/>
                  </a:schemeClr>
                </a:solidFill>
                <a:latin typeface="Poppins Light" pitchFamily="2" charset="77"/>
                <a:cs typeface="Poppins Light" pitchFamily="2" charset="77"/>
              </a:rPr>
              <a:t>ming this fall.</a:t>
            </a:r>
            <a:endParaRPr lang="en-BA" sz="3600" dirty="0">
              <a:solidFill>
                <a:schemeClr val="bg2">
                  <a:lumMod val="75000"/>
                </a:schemeClr>
              </a:solidFill>
              <a:latin typeface="Poppins Light" pitchFamily="2" charset="77"/>
              <a:cs typeface="Poppins Light" pitchFamily="2" charset="77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>
                <a:extLst>
                  <a:ext uri="{FF2B5EF4-FFF2-40B4-BE49-F238E27FC236}">
                    <a16:creationId xmlns:a16="http://schemas.microsoft.com/office/drawing/2014/main" id="{D8C03E5B-87A9-68EE-4768-BBC78CE9BAB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93121124"/>
                  </p:ext>
                </p:extLst>
              </p:nvPr>
            </p:nvGraphicFramePr>
            <p:xfrm>
              <a:off x="12937409" y="1538673"/>
              <a:ext cx="2295450" cy="466468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295450" cy="4664682"/>
                    </a:xfrm>
                    <a:prstGeom prst="rect">
                      <a:avLst/>
                    </a:prstGeom>
                  </am3d:spPr>
                  <am3d:camera>
                    <am3d:pos x="0" y="0" z="525486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775063" d="1000000"/>
                    <am3d:preTrans dx="13257" dy="-18048762" dz="444858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554128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>
                <a:extLst>
                  <a:ext uri="{FF2B5EF4-FFF2-40B4-BE49-F238E27FC236}">
                    <a16:creationId xmlns:a16="http://schemas.microsoft.com/office/drawing/2014/main" id="{D8C03E5B-87A9-68EE-4768-BBC78CE9BAB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937409" y="1538673"/>
                <a:ext cx="2295450" cy="4664682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5520DCD-002C-E26A-52B7-810372D4066A}"/>
              </a:ext>
            </a:extLst>
          </p:cNvPr>
          <p:cNvSpPr txBox="1"/>
          <p:nvPr/>
        </p:nvSpPr>
        <p:spPr>
          <a:xfrm>
            <a:off x="-6012686" y="917834"/>
            <a:ext cx="4348620" cy="1573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lnSpc>
                <a:spcPct val="85000"/>
              </a:lnSpc>
              <a:defRPr sz="3600" b="1">
                <a:solidFill>
                  <a:schemeClr val="bg1"/>
                </a:solidFill>
                <a:latin typeface="Poppins SemiBold" pitchFamily="2" charset="77"/>
                <a:cs typeface="Poppins SemiBold" pitchFamily="2" charset="77"/>
              </a:defRPr>
            </a:lvl1pPr>
          </a:lstStyle>
          <a:p>
            <a:pPr algn="l"/>
            <a:r>
              <a:rPr lang="en-GB" sz="2800" b="0" dirty="0">
                <a:solidFill>
                  <a:schemeClr val="tx1"/>
                </a:solidFill>
                <a:latin typeface="Poppins Medium" pitchFamily="2" charset="77"/>
                <a:cs typeface="Poppins Medium" pitchFamily="2" charset="77"/>
              </a:rPr>
              <a:t>The first iPhone built</a:t>
            </a:r>
            <a:br>
              <a:rPr lang="en-GB" sz="2800" b="0" dirty="0">
                <a:solidFill>
                  <a:schemeClr val="tx1"/>
                </a:solidFill>
                <a:latin typeface="Poppins Medium" pitchFamily="2" charset="77"/>
                <a:cs typeface="Poppins Medium" pitchFamily="2" charset="77"/>
              </a:rPr>
            </a:br>
            <a:r>
              <a:rPr lang="en-GB" sz="2800" b="0" dirty="0">
                <a:solidFill>
                  <a:schemeClr val="tx1"/>
                </a:solidFill>
                <a:latin typeface="Poppins Medium" pitchFamily="2" charset="77"/>
                <a:cs typeface="Poppins Medium" pitchFamily="2" charset="77"/>
              </a:rPr>
              <a:t>for Apple Intelligence.</a:t>
            </a:r>
            <a:br>
              <a:rPr lang="en-GB" sz="2800" b="0" dirty="0">
                <a:solidFill>
                  <a:schemeClr val="tx1"/>
                </a:solidFill>
                <a:latin typeface="Poppins Medium" pitchFamily="2" charset="77"/>
                <a:cs typeface="Poppins Medium" pitchFamily="2" charset="77"/>
              </a:rPr>
            </a:br>
            <a:r>
              <a:rPr lang="en-GB" sz="2800" b="0" dirty="0">
                <a:solidFill>
                  <a:schemeClr val="tx1"/>
                </a:solidFill>
                <a:latin typeface="Poppins Medium" pitchFamily="2" charset="77"/>
                <a:cs typeface="Poppins Medium" pitchFamily="2" charset="77"/>
              </a:rPr>
              <a:t>Personal, private,</a:t>
            </a:r>
            <a:br>
              <a:rPr lang="en-GB" sz="2800" b="0" dirty="0">
                <a:solidFill>
                  <a:schemeClr val="tx1"/>
                </a:solidFill>
                <a:latin typeface="Poppins Medium" pitchFamily="2" charset="77"/>
                <a:cs typeface="Poppins Medium" pitchFamily="2" charset="77"/>
              </a:rPr>
            </a:br>
            <a:r>
              <a:rPr lang="en-GB" sz="2800" b="0" dirty="0">
                <a:solidFill>
                  <a:schemeClr val="tx1"/>
                </a:solidFill>
                <a:latin typeface="Poppins Medium" pitchFamily="2" charset="77"/>
                <a:cs typeface="Poppins Medium" pitchFamily="2" charset="77"/>
              </a:rPr>
              <a:t>powerful.</a:t>
            </a:r>
            <a:endParaRPr lang="en-BA" sz="2800" b="0" dirty="0">
              <a:solidFill>
                <a:schemeClr val="tx1"/>
              </a:solidFill>
              <a:latin typeface="Poppins Medium" pitchFamily="2" charset="77"/>
              <a:cs typeface="Poppins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375777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137A7EC8-C8BC-93A4-9499-D22B0A547F27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s-Latn-BA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2E34DB1-C77D-D9EC-AF5F-FA4077C748E4}"/>
              </a:ext>
            </a:extLst>
          </p:cNvPr>
          <p:cNvSpPr txBox="1"/>
          <p:nvPr/>
        </p:nvSpPr>
        <p:spPr>
          <a:xfrm>
            <a:off x="772381" y="619725"/>
            <a:ext cx="574833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lnSpc>
                <a:spcPct val="85000"/>
              </a:lnSpc>
              <a:defRPr sz="3600" b="1">
                <a:solidFill>
                  <a:schemeClr val="bg1"/>
                </a:solidFill>
                <a:latin typeface="Poppins SemiBold" pitchFamily="2" charset="77"/>
                <a:cs typeface="Poppins SemiBold" pitchFamily="2" charset="77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GB" sz="4400" b="0" dirty="0">
                <a:solidFill>
                  <a:srgbClr val="96ADE7"/>
                </a:solidFill>
                <a:latin typeface="Poppins Medium" pitchFamily="2" charset="77"/>
                <a:cs typeface="Poppins Medium" pitchFamily="2" charset="77"/>
              </a:rPr>
              <a:t>Simulation Results.</a:t>
            </a:r>
          </a:p>
          <a:p>
            <a:pPr algn="l">
              <a:lnSpc>
                <a:spcPct val="100000"/>
              </a:lnSpc>
            </a:pPr>
            <a:r>
              <a:rPr lang="en-GB" sz="4400" b="0" dirty="0">
                <a:solidFill>
                  <a:schemeClr val="tx1"/>
                </a:solidFill>
                <a:latin typeface="Poppins Medium" pitchFamily="2" charset="77"/>
                <a:cs typeface="Poppins Medium" pitchFamily="2" charset="77"/>
              </a:rPr>
              <a:t>Adder Circuit. </a:t>
            </a:r>
            <a:endParaRPr lang="en-BA" sz="4400" b="0" dirty="0">
              <a:solidFill>
                <a:schemeClr val="tx1">
                  <a:lumMod val="50000"/>
                  <a:lumOff val="50000"/>
                </a:schemeClr>
              </a:solidFill>
              <a:latin typeface="Poppins Medium" pitchFamily="2" charset="77"/>
              <a:cs typeface="Poppins Medium" pitchFamily="2" charset="77"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A3AE119-8F7B-8E69-84B7-13B3EE47E98E}"/>
              </a:ext>
            </a:extLst>
          </p:cNvPr>
          <p:cNvGrpSpPr/>
          <p:nvPr/>
        </p:nvGrpSpPr>
        <p:grpSpPr>
          <a:xfrm>
            <a:off x="772381" y="2242824"/>
            <a:ext cx="6276591" cy="3995451"/>
            <a:chOff x="173621" y="2064235"/>
            <a:chExt cx="6276591" cy="3995451"/>
          </a:xfrm>
        </p:grpSpPr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1AC77DE7-5761-1A14-D51E-C93AE0EC7B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6" t="12851"/>
            <a:stretch/>
          </p:blipFill>
          <p:spPr>
            <a:xfrm>
              <a:off x="173621" y="2064235"/>
              <a:ext cx="6276590" cy="2590101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3C6DAD5E-B606-1712-FABE-9CFC91BDD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7" t="9275" r="12947" b="2564"/>
            <a:stretch/>
          </p:blipFill>
          <p:spPr>
            <a:xfrm>
              <a:off x="173622" y="4654336"/>
              <a:ext cx="6276590" cy="14053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03356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CF585D-FAF1-4708-DE86-B573996D90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57952DA8-C4EE-259C-9A44-A1942178A63B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s-Latn-BA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88F87FA-7980-99A0-0D98-6DDBBFC884B8}"/>
              </a:ext>
            </a:extLst>
          </p:cNvPr>
          <p:cNvSpPr txBox="1"/>
          <p:nvPr/>
        </p:nvSpPr>
        <p:spPr>
          <a:xfrm>
            <a:off x="772381" y="619725"/>
            <a:ext cx="574833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lnSpc>
                <a:spcPct val="85000"/>
              </a:lnSpc>
              <a:defRPr sz="3600" b="1">
                <a:solidFill>
                  <a:schemeClr val="bg1"/>
                </a:solidFill>
                <a:latin typeface="Poppins SemiBold" pitchFamily="2" charset="77"/>
                <a:cs typeface="Poppins SemiBold" pitchFamily="2" charset="77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GB" sz="4400" b="0" dirty="0">
                <a:solidFill>
                  <a:srgbClr val="96ADE7"/>
                </a:solidFill>
                <a:latin typeface="Poppins Medium" pitchFamily="2" charset="77"/>
                <a:cs typeface="Poppins Medium" pitchFamily="2" charset="77"/>
              </a:rPr>
              <a:t>Simulation Results.</a:t>
            </a:r>
          </a:p>
          <a:p>
            <a:pPr algn="l">
              <a:lnSpc>
                <a:spcPct val="100000"/>
              </a:lnSpc>
            </a:pPr>
            <a:r>
              <a:rPr lang="en-GB" sz="4400" b="0" dirty="0">
                <a:solidFill>
                  <a:schemeClr val="tx1"/>
                </a:solidFill>
                <a:latin typeface="Poppins Medium" pitchFamily="2" charset="77"/>
                <a:cs typeface="Poppins Medium" pitchFamily="2" charset="77"/>
              </a:rPr>
              <a:t>Subtractor Circuit. </a:t>
            </a:r>
            <a:endParaRPr lang="en-BA" sz="4400" b="0" dirty="0">
              <a:solidFill>
                <a:schemeClr val="tx1">
                  <a:lumMod val="50000"/>
                  <a:lumOff val="50000"/>
                </a:schemeClr>
              </a:solidFill>
              <a:latin typeface="Poppins Medium" pitchFamily="2" charset="77"/>
              <a:cs typeface="Poppins Medium" pitchFamily="2" charset="77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2B99BB8-574F-DA46-5211-3B1EAB50975B}"/>
              </a:ext>
            </a:extLst>
          </p:cNvPr>
          <p:cNvGrpSpPr/>
          <p:nvPr/>
        </p:nvGrpSpPr>
        <p:grpSpPr>
          <a:xfrm>
            <a:off x="772380" y="2242824"/>
            <a:ext cx="6276591" cy="3942141"/>
            <a:chOff x="173620" y="2064235"/>
            <a:chExt cx="6276591" cy="394214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701BA79-CBFF-9ACE-94F5-93B82A44B6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60" r="105"/>
            <a:stretch/>
          </p:blipFill>
          <p:spPr>
            <a:xfrm>
              <a:off x="173621" y="2064235"/>
              <a:ext cx="6276590" cy="2590101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E10653F-0BC7-2021-41CD-03F6F70061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6" t="9087" r="9767" b="2803"/>
            <a:stretch/>
          </p:blipFill>
          <p:spPr>
            <a:xfrm>
              <a:off x="173620" y="4654336"/>
              <a:ext cx="6276589" cy="1352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33616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C13B16-C0CF-2A38-99A9-059054C460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80398EEB-3671-7C6C-C529-EB1A19889B2E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s-Latn-BA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2C698AF-255C-A202-C106-EC1C0CDC5087}"/>
              </a:ext>
            </a:extLst>
          </p:cNvPr>
          <p:cNvSpPr txBox="1"/>
          <p:nvPr/>
        </p:nvSpPr>
        <p:spPr>
          <a:xfrm>
            <a:off x="772381" y="619725"/>
            <a:ext cx="574833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lnSpc>
                <a:spcPct val="85000"/>
              </a:lnSpc>
              <a:defRPr sz="3600" b="1">
                <a:solidFill>
                  <a:schemeClr val="bg1"/>
                </a:solidFill>
                <a:latin typeface="Poppins SemiBold" pitchFamily="2" charset="77"/>
                <a:cs typeface="Poppins SemiBold" pitchFamily="2" charset="77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GB" sz="4400" b="0" dirty="0">
                <a:solidFill>
                  <a:srgbClr val="96ADE7"/>
                </a:solidFill>
                <a:latin typeface="Poppins Medium" pitchFamily="2" charset="77"/>
                <a:cs typeface="Poppins Medium" pitchFamily="2" charset="77"/>
              </a:rPr>
              <a:t>Simulation Results.</a:t>
            </a:r>
          </a:p>
          <a:p>
            <a:pPr algn="l">
              <a:lnSpc>
                <a:spcPct val="100000"/>
              </a:lnSpc>
            </a:pPr>
            <a:r>
              <a:rPr lang="en-GB" sz="4400" b="0" dirty="0">
                <a:solidFill>
                  <a:schemeClr val="tx1"/>
                </a:solidFill>
                <a:latin typeface="Poppins Medium" pitchFamily="2" charset="77"/>
                <a:cs typeface="Poppins Medium" pitchFamily="2" charset="77"/>
              </a:rPr>
              <a:t>Multiplier Circuit. </a:t>
            </a:r>
            <a:endParaRPr lang="en-BA" sz="4400" b="0" dirty="0">
              <a:solidFill>
                <a:schemeClr val="tx1">
                  <a:lumMod val="50000"/>
                  <a:lumOff val="50000"/>
                </a:schemeClr>
              </a:solidFill>
              <a:latin typeface="Poppins Medium" pitchFamily="2" charset="77"/>
              <a:cs typeface="Poppins Medium" pitchFamily="2" charset="77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C987229-F2D2-DFF8-75DE-C771562EC67D}"/>
              </a:ext>
            </a:extLst>
          </p:cNvPr>
          <p:cNvGrpSpPr/>
          <p:nvPr/>
        </p:nvGrpSpPr>
        <p:grpSpPr>
          <a:xfrm>
            <a:off x="772380" y="2191255"/>
            <a:ext cx="6276589" cy="4122927"/>
            <a:chOff x="173620" y="2012666"/>
            <a:chExt cx="6276589" cy="412292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22C92A7-CCCA-6D17-AF58-AD0EA1F953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8570" r="-11920" b="-100"/>
            <a:stretch/>
          </p:blipFill>
          <p:spPr>
            <a:xfrm>
              <a:off x="173620" y="2012666"/>
              <a:ext cx="6276589" cy="264167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E2D5F4F-CCB9-5D02-0C80-0345DCD107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4" t="9737" r="11237" b="2372"/>
            <a:stretch/>
          </p:blipFill>
          <p:spPr>
            <a:xfrm>
              <a:off x="214675" y="4779316"/>
              <a:ext cx="6235534" cy="13562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9265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793</TotalTime>
  <Words>75</Words>
  <Application>Microsoft Office PowerPoint</Application>
  <PresentationFormat>Widescreen</PresentationFormat>
  <Paragraphs>16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Poppins Light</vt:lpstr>
      <vt:lpstr>Poppins Medium</vt:lpstr>
      <vt:lpstr>Poppins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Naveen Basnayake</dc:creator>
  <cp:lastModifiedBy>Naveen Basnayake</cp:lastModifiedBy>
  <cp:revision>5</cp:revision>
  <dcterms:created xsi:type="dcterms:W3CDTF">2024-12-09T10:52:29Z</dcterms:created>
  <dcterms:modified xsi:type="dcterms:W3CDTF">2024-12-10T00:06:11Z</dcterms:modified>
</cp:coreProperties>
</file>

<file path=docProps/thumbnail.jpeg>
</file>